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aleway"/>
      <p:regular r:id="rId15"/>
    </p:embeddedFont>
    <p:embeddedFont>
      <p:font typeface="Raleway"/>
      <p:regular r:id="rId16"/>
    </p:embeddedFont>
    <p:embeddedFont>
      <p:font typeface="Raleway"/>
      <p:regular r:id="rId17"/>
    </p:embeddedFont>
    <p:embeddedFont>
      <p:font typeface="Raleway"/>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1204"/>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Comparación de Normas de Aseguramiento de Calidad: ISO 9000-3 e IEEE 730</a:t>
            </a:r>
            <a:endParaRPr lang="en-US" sz="4450" dirty="0"/>
          </a:p>
        </p:txBody>
      </p:sp>
      <p:sp>
        <p:nvSpPr>
          <p:cNvPr id="4" name="Text 1"/>
          <p:cNvSpPr/>
          <p:nvPr/>
        </p:nvSpPr>
        <p:spPr>
          <a:xfrm>
            <a:off x="793790" y="4477703"/>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En el desarrollo de software, la calidad es fundamental. Dos normas, ISO 9000-3 e IEEE 730, ofrecen directrices para asegurarla, pero con enfoques distintos.</a:t>
            </a:r>
            <a:endParaRPr lang="en-US" sz="1750" dirty="0"/>
          </a:p>
        </p:txBody>
      </p:sp>
      <p:sp>
        <p:nvSpPr>
          <p:cNvPr id="5" name="Shape 2"/>
          <p:cNvSpPr/>
          <p:nvPr/>
        </p:nvSpPr>
        <p:spPr>
          <a:xfrm>
            <a:off x="793790" y="583846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846088"/>
            <a:ext cx="347663" cy="347663"/>
          </a:xfrm>
          <a:prstGeom prst="rect">
            <a:avLst/>
          </a:prstGeom>
        </p:spPr>
      </p:pic>
      <p:sp>
        <p:nvSpPr>
          <p:cNvPr id="7" name="Text 3"/>
          <p:cNvSpPr/>
          <p:nvPr/>
        </p:nvSpPr>
        <p:spPr>
          <a:xfrm>
            <a:off x="1270040" y="5821561"/>
            <a:ext cx="1520547" cy="396835"/>
          </a:xfrm>
          <a:prstGeom prst="rect">
            <a:avLst/>
          </a:prstGeom>
          <a:noFill/>
          <a:ln/>
        </p:spPr>
        <p:txBody>
          <a:bodyPr wrap="none" lIns="0" tIns="0" rIns="0" bIns="0" rtlCol="0" anchor="t"/>
          <a:lstStyle/>
          <a:p>
            <a:pPr algn="l" indent="0" marL="0">
              <a:lnSpc>
                <a:spcPts val="3100"/>
              </a:lnSpc>
              <a:buNone/>
            </a:pPr>
            <a:r>
              <a:rPr lang="en-US" sz="2200" b="1" dirty="0">
                <a:solidFill>
                  <a:srgbClr val="3C3939"/>
                </a:solidFill>
                <a:latin typeface="Roboto Bold" pitchFamily="34" charset="0"/>
                <a:ea typeface="Roboto Bold" pitchFamily="34" charset="-122"/>
                <a:cs typeface="Roboto Bold" pitchFamily="34" charset="-120"/>
              </a:rPr>
              <a:t>por Impulso</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8160544"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ISO 9000-3: Gestión de Calidad</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Enfoque</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ISO 9000-3 es una extensión de la norma ISO 9001, aplicada específicamente al desarrollo de software. Su objetivo es proporcionar un marco para la implementación de un sistema de gestión de calidad (SGC) en empresas que desarrollan software.</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Énfasis</a:t>
            </a:r>
            <a:endParaRPr lang="en-US" sz="2200" dirty="0"/>
          </a:p>
        </p:txBody>
      </p:sp>
      <p:sp>
        <p:nvSpPr>
          <p:cNvPr id="6" name="Text 4"/>
          <p:cNvSpPr/>
          <p:nvPr/>
        </p:nvSpPr>
        <p:spPr>
          <a:xfrm>
            <a:off x="7599521" y="4033957"/>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Esta norma está orientada a la mejora continua y la satisfacción del cliente, estableciendo lineamientos para la planificación, implementación, verificación y validación del software.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4390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IEEE 730: Planes de Aseguramiento de Calidad</a:t>
            </a:r>
            <a:endParaRPr lang="en-US" sz="4450" dirty="0"/>
          </a:p>
        </p:txBody>
      </p:sp>
      <p:sp>
        <p:nvSpPr>
          <p:cNvPr id="4" name="Shape 1"/>
          <p:cNvSpPr/>
          <p:nvPr/>
        </p:nvSpPr>
        <p:spPr>
          <a:xfrm>
            <a:off x="793790" y="2756773"/>
            <a:ext cx="510302" cy="510302"/>
          </a:xfrm>
          <a:prstGeom prst="roundRect">
            <a:avLst>
              <a:gd name="adj" fmla="val 18669"/>
            </a:avLst>
          </a:prstGeom>
          <a:solidFill>
            <a:srgbClr val="E1E1EA"/>
          </a:solidFill>
          <a:ln w="7620">
            <a:solidFill>
              <a:srgbClr val="C7C7D0"/>
            </a:solidFill>
            <a:prstDash val="solid"/>
          </a:ln>
        </p:spPr>
      </p:sp>
      <p:sp>
        <p:nvSpPr>
          <p:cNvPr id="5" name="Text 2"/>
          <p:cNvSpPr/>
          <p:nvPr/>
        </p:nvSpPr>
        <p:spPr>
          <a:xfrm>
            <a:off x="976074" y="2841784"/>
            <a:ext cx="145613" cy="34028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1530906" y="275677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Enfoque</a:t>
            </a:r>
            <a:endParaRPr lang="en-US" sz="2200" dirty="0"/>
          </a:p>
        </p:txBody>
      </p:sp>
      <p:sp>
        <p:nvSpPr>
          <p:cNvPr id="7" name="Text 4"/>
          <p:cNvSpPr/>
          <p:nvPr/>
        </p:nvSpPr>
        <p:spPr>
          <a:xfrm>
            <a:off x="1530906" y="3247192"/>
            <a:ext cx="6819305"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IEEE 730 se centra en la elaboración de planes de aseguramiento de la calidad del software (SQAP). Este estándar proporciona un conjunto estructurado de directrices para identificar, monitorear y corregir problemas de calidad a lo largo del ciclo de vida del software.</a:t>
            </a:r>
            <a:endParaRPr lang="en-US" sz="1750" dirty="0"/>
          </a:p>
        </p:txBody>
      </p:sp>
      <p:sp>
        <p:nvSpPr>
          <p:cNvPr id="8" name="Shape 5"/>
          <p:cNvSpPr/>
          <p:nvPr/>
        </p:nvSpPr>
        <p:spPr>
          <a:xfrm>
            <a:off x="793790" y="5543669"/>
            <a:ext cx="510302" cy="510302"/>
          </a:xfrm>
          <a:prstGeom prst="roundRect">
            <a:avLst>
              <a:gd name="adj" fmla="val 18669"/>
            </a:avLst>
          </a:prstGeom>
          <a:solidFill>
            <a:srgbClr val="E1E1EA"/>
          </a:solidFill>
          <a:ln w="7620">
            <a:solidFill>
              <a:srgbClr val="C7C7D0"/>
            </a:solidFill>
            <a:prstDash val="solid"/>
          </a:ln>
        </p:spPr>
      </p:sp>
      <p:sp>
        <p:nvSpPr>
          <p:cNvPr id="9" name="Text 6"/>
          <p:cNvSpPr/>
          <p:nvPr/>
        </p:nvSpPr>
        <p:spPr>
          <a:xfrm>
            <a:off x="960239" y="5628680"/>
            <a:ext cx="177284" cy="34028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1530906" y="55436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Énfasis</a:t>
            </a:r>
            <a:endParaRPr lang="en-US" sz="2200" dirty="0"/>
          </a:p>
        </p:txBody>
      </p:sp>
      <p:sp>
        <p:nvSpPr>
          <p:cNvPr id="11" name="Text 8"/>
          <p:cNvSpPr/>
          <p:nvPr/>
        </p:nvSpPr>
        <p:spPr>
          <a:xfrm>
            <a:off x="1530906" y="6034088"/>
            <a:ext cx="6819305"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Define los elementos esenciales de un plan de aseguramiento de calidad, las responsabilidades de los equipos de desarrollo y los procedimientos para la detección temprana de errores mediante revisiones, inspecciones y pruebas.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3871" y="658178"/>
            <a:ext cx="7709059" cy="1281351"/>
          </a:xfrm>
          <a:prstGeom prst="rect">
            <a:avLst/>
          </a:prstGeom>
          <a:noFill/>
          <a:ln/>
        </p:spPr>
        <p:txBody>
          <a:bodyPr wrap="square" lIns="0" tIns="0" rIns="0" bIns="0" rtlCol="0" anchor="t"/>
          <a:lstStyle/>
          <a:p>
            <a:pPr indent="0" marL="0">
              <a:lnSpc>
                <a:spcPts val="5000"/>
              </a:lnSpc>
              <a:buNone/>
            </a:pPr>
            <a:r>
              <a:rPr lang="en-US" sz="4000" dirty="0">
                <a:solidFill>
                  <a:srgbClr val="1B1B27"/>
                </a:solidFill>
                <a:latin typeface="Raleway" pitchFamily="34" charset="0"/>
                <a:ea typeface="Raleway" pitchFamily="34" charset="-122"/>
                <a:cs typeface="Raleway" pitchFamily="34" charset="-120"/>
              </a:rPr>
              <a:t>Comparando ISO 9000-3 e IEEE 730</a:t>
            </a:r>
            <a:endParaRPr lang="en-US" sz="4000" dirty="0"/>
          </a:p>
        </p:txBody>
      </p:sp>
      <p:sp>
        <p:nvSpPr>
          <p:cNvPr id="4" name="Shape 1"/>
          <p:cNvSpPr/>
          <p:nvPr/>
        </p:nvSpPr>
        <p:spPr>
          <a:xfrm>
            <a:off x="6203871" y="2246948"/>
            <a:ext cx="7709059" cy="5324356"/>
          </a:xfrm>
          <a:prstGeom prst="roundRect">
            <a:avLst>
              <a:gd name="adj" fmla="val 1617"/>
            </a:avLst>
          </a:prstGeom>
          <a:noFill/>
          <a:ln w="7620">
            <a:solidFill>
              <a:srgbClr val="000000">
                <a:alpha val="8000"/>
              </a:srgbClr>
            </a:solidFill>
            <a:prstDash val="solid"/>
          </a:ln>
        </p:spPr>
      </p:sp>
      <p:sp>
        <p:nvSpPr>
          <p:cNvPr id="5" name="Shape 2"/>
          <p:cNvSpPr/>
          <p:nvPr/>
        </p:nvSpPr>
        <p:spPr>
          <a:xfrm>
            <a:off x="6211491" y="2254567"/>
            <a:ext cx="7692985" cy="589240"/>
          </a:xfrm>
          <a:prstGeom prst="rect">
            <a:avLst/>
          </a:prstGeom>
          <a:solidFill>
            <a:srgbClr val="FFFFFF">
              <a:alpha val="4000"/>
            </a:srgbClr>
          </a:solidFill>
          <a:ln/>
        </p:spPr>
      </p:sp>
      <p:sp>
        <p:nvSpPr>
          <p:cNvPr id="6" name="Text 3"/>
          <p:cNvSpPr/>
          <p:nvPr/>
        </p:nvSpPr>
        <p:spPr>
          <a:xfrm>
            <a:off x="6417350" y="2385179"/>
            <a:ext cx="2150388" cy="328017"/>
          </a:xfrm>
          <a:prstGeom prst="rect">
            <a:avLst/>
          </a:prstGeom>
          <a:noFill/>
          <a:ln/>
        </p:spPr>
        <p:txBody>
          <a:bodyPr wrap="non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Criterio</a:t>
            </a:r>
            <a:endParaRPr lang="en-US" sz="1600" dirty="0"/>
          </a:p>
        </p:txBody>
      </p:sp>
      <p:sp>
        <p:nvSpPr>
          <p:cNvPr id="7" name="Text 4"/>
          <p:cNvSpPr/>
          <p:nvPr/>
        </p:nvSpPr>
        <p:spPr>
          <a:xfrm>
            <a:off x="8985171" y="2385179"/>
            <a:ext cx="2146578" cy="328017"/>
          </a:xfrm>
          <a:prstGeom prst="rect">
            <a:avLst/>
          </a:prstGeom>
          <a:noFill/>
          <a:ln/>
        </p:spPr>
        <p:txBody>
          <a:bodyPr wrap="non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ISO 9000-3</a:t>
            </a:r>
            <a:endParaRPr lang="en-US" sz="1600" dirty="0"/>
          </a:p>
        </p:txBody>
      </p:sp>
      <p:sp>
        <p:nvSpPr>
          <p:cNvPr id="8" name="Text 5"/>
          <p:cNvSpPr/>
          <p:nvPr/>
        </p:nvSpPr>
        <p:spPr>
          <a:xfrm>
            <a:off x="11549182" y="2385179"/>
            <a:ext cx="2150388" cy="328017"/>
          </a:xfrm>
          <a:prstGeom prst="rect">
            <a:avLst/>
          </a:prstGeom>
          <a:noFill/>
          <a:ln/>
        </p:spPr>
        <p:txBody>
          <a:bodyPr wrap="non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IEEE 730</a:t>
            </a:r>
            <a:endParaRPr lang="en-US" sz="1600" dirty="0"/>
          </a:p>
        </p:txBody>
      </p:sp>
      <p:sp>
        <p:nvSpPr>
          <p:cNvPr id="9" name="Shape 6"/>
          <p:cNvSpPr/>
          <p:nvPr/>
        </p:nvSpPr>
        <p:spPr>
          <a:xfrm>
            <a:off x="6211491" y="2843808"/>
            <a:ext cx="7692985" cy="1901309"/>
          </a:xfrm>
          <a:prstGeom prst="rect">
            <a:avLst/>
          </a:prstGeom>
          <a:solidFill>
            <a:srgbClr val="000000">
              <a:alpha val="4000"/>
            </a:srgbClr>
          </a:solidFill>
          <a:ln/>
        </p:spPr>
      </p:sp>
      <p:sp>
        <p:nvSpPr>
          <p:cNvPr id="10" name="Text 7"/>
          <p:cNvSpPr/>
          <p:nvPr/>
        </p:nvSpPr>
        <p:spPr>
          <a:xfrm>
            <a:off x="6417350" y="2974419"/>
            <a:ext cx="2150388" cy="328017"/>
          </a:xfrm>
          <a:prstGeom prst="rect">
            <a:avLst/>
          </a:prstGeom>
          <a:noFill/>
          <a:ln/>
        </p:spPr>
        <p:txBody>
          <a:bodyPr wrap="non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Enfoque principal</a:t>
            </a:r>
            <a:endParaRPr lang="en-US" sz="1600" dirty="0"/>
          </a:p>
        </p:txBody>
      </p:sp>
      <p:sp>
        <p:nvSpPr>
          <p:cNvPr id="11" name="Text 8"/>
          <p:cNvSpPr/>
          <p:nvPr/>
        </p:nvSpPr>
        <p:spPr>
          <a:xfrm>
            <a:off x="8985171" y="2974419"/>
            <a:ext cx="2146578" cy="984052"/>
          </a:xfrm>
          <a:prstGeom prst="rect">
            <a:avLst/>
          </a:prstGeom>
          <a:noFill/>
          <a:ln/>
        </p:spPr>
        <p:txBody>
          <a:bodyPr wrap="squar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Gestión de calidad en el desarrollo de software</a:t>
            </a:r>
            <a:endParaRPr lang="en-US" sz="1600" dirty="0"/>
          </a:p>
        </p:txBody>
      </p:sp>
      <p:sp>
        <p:nvSpPr>
          <p:cNvPr id="12" name="Text 9"/>
          <p:cNvSpPr/>
          <p:nvPr/>
        </p:nvSpPr>
        <p:spPr>
          <a:xfrm>
            <a:off x="11549182" y="2974419"/>
            <a:ext cx="2150388" cy="1640086"/>
          </a:xfrm>
          <a:prstGeom prst="rect">
            <a:avLst/>
          </a:prstGeom>
          <a:noFill/>
          <a:ln/>
        </p:spPr>
        <p:txBody>
          <a:bodyPr wrap="squar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Creación e implementación de planes de aseguramiento de calidad del software</a:t>
            </a:r>
            <a:endParaRPr lang="en-US" sz="1600" dirty="0"/>
          </a:p>
        </p:txBody>
      </p:sp>
      <p:sp>
        <p:nvSpPr>
          <p:cNvPr id="13" name="Shape 10"/>
          <p:cNvSpPr/>
          <p:nvPr/>
        </p:nvSpPr>
        <p:spPr>
          <a:xfrm>
            <a:off x="6211491" y="4745117"/>
            <a:ext cx="7692985" cy="1245275"/>
          </a:xfrm>
          <a:prstGeom prst="rect">
            <a:avLst/>
          </a:prstGeom>
          <a:solidFill>
            <a:srgbClr val="FFFFFF">
              <a:alpha val="4000"/>
            </a:srgbClr>
          </a:solidFill>
          <a:ln/>
        </p:spPr>
      </p:sp>
      <p:sp>
        <p:nvSpPr>
          <p:cNvPr id="14" name="Text 11"/>
          <p:cNvSpPr/>
          <p:nvPr/>
        </p:nvSpPr>
        <p:spPr>
          <a:xfrm>
            <a:off x="6417350" y="4875728"/>
            <a:ext cx="2150388" cy="328017"/>
          </a:xfrm>
          <a:prstGeom prst="rect">
            <a:avLst/>
          </a:prstGeom>
          <a:noFill/>
          <a:ln/>
        </p:spPr>
        <p:txBody>
          <a:bodyPr wrap="non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Base normativa</a:t>
            </a:r>
            <a:endParaRPr lang="en-US" sz="1600" dirty="0"/>
          </a:p>
        </p:txBody>
      </p:sp>
      <p:sp>
        <p:nvSpPr>
          <p:cNvPr id="15" name="Text 12"/>
          <p:cNvSpPr/>
          <p:nvPr/>
        </p:nvSpPr>
        <p:spPr>
          <a:xfrm>
            <a:off x="8985171" y="4875728"/>
            <a:ext cx="2146578" cy="656034"/>
          </a:xfrm>
          <a:prstGeom prst="rect">
            <a:avLst/>
          </a:prstGeom>
          <a:noFill/>
          <a:ln/>
        </p:spPr>
        <p:txBody>
          <a:bodyPr wrap="squar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Derivada de ISO 9001 (gestión de calidad)</a:t>
            </a:r>
            <a:endParaRPr lang="en-US" sz="1600" dirty="0"/>
          </a:p>
        </p:txBody>
      </p:sp>
      <p:sp>
        <p:nvSpPr>
          <p:cNvPr id="16" name="Text 13"/>
          <p:cNvSpPr/>
          <p:nvPr/>
        </p:nvSpPr>
        <p:spPr>
          <a:xfrm>
            <a:off x="11549182" y="4875728"/>
            <a:ext cx="2150388" cy="984052"/>
          </a:xfrm>
          <a:prstGeom prst="rect">
            <a:avLst/>
          </a:prstGeom>
          <a:noFill/>
          <a:ln/>
        </p:spPr>
        <p:txBody>
          <a:bodyPr wrap="squar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Parte de los estándares IEEE para desarrollo de software</a:t>
            </a:r>
            <a:endParaRPr lang="en-US" sz="1600" dirty="0"/>
          </a:p>
        </p:txBody>
      </p:sp>
      <p:sp>
        <p:nvSpPr>
          <p:cNvPr id="17" name="Shape 14"/>
          <p:cNvSpPr/>
          <p:nvPr/>
        </p:nvSpPr>
        <p:spPr>
          <a:xfrm>
            <a:off x="6211491" y="5990392"/>
            <a:ext cx="7692985" cy="1573292"/>
          </a:xfrm>
          <a:prstGeom prst="rect">
            <a:avLst/>
          </a:prstGeom>
          <a:solidFill>
            <a:srgbClr val="000000">
              <a:alpha val="4000"/>
            </a:srgbClr>
          </a:solidFill>
          <a:ln/>
        </p:spPr>
      </p:sp>
      <p:sp>
        <p:nvSpPr>
          <p:cNvPr id="18" name="Text 15"/>
          <p:cNvSpPr/>
          <p:nvPr/>
        </p:nvSpPr>
        <p:spPr>
          <a:xfrm>
            <a:off x="6417350" y="6121003"/>
            <a:ext cx="2150388" cy="328017"/>
          </a:xfrm>
          <a:prstGeom prst="rect">
            <a:avLst/>
          </a:prstGeom>
          <a:noFill/>
          <a:ln/>
        </p:spPr>
        <p:txBody>
          <a:bodyPr wrap="non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Aplicabilidad</a:t>
            </a:r>
            <a:endParaRPr lang="en-US" sz="1600" dirty="0"/>
          </a:p>
        </p:txBody>
      </p:sp>
      <p:sp>
        <p:nvSpPr>
          <p:cNvPr id="19" name="Text 16"/>
          <p:cNvSpPr/>
          <p:nvPr/>
        </p:nvSpPr>
        <p:spPr>
          <a:xfrm>
            <a:off x="8985171" y="6121003"/>
            <a:ext cx="2146578" cy="984052"/>
          </a:xfrm>
          <a:prstGeom prst="rect">
            <a:avLst/>
          </a:prstGeom>
          <a:noFill/>
          <a:ln/>
        </p:spPr>
        <p:txBody>
          <a:bodyPr wrap="squar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Empresas de software que desean implementar un SGC</a:t>
            </a:r>
            <a:endParaRPr lang="en-US" sz="1600" dirty="0"/>
          </a:p>
        </p:txBody>
      </p:sp>
      <p:sp>
        <p:nvSpPr>
          <p:cNvPr id="20" name="Text 17"/>
          <p:cNvSpPr/>
          <p:nvPr/>
        </p:nvSpPr>
        <p:spPr>
          <a:xfrm>
            <a:off x="11549182" y="6121003"/>
            <a:ext cx="2150388" cy="1312069"/>
          </a:xfrm>
          <a:prstGeom prst="rect">
            <a:avLst/>
          </a:prstGeom>
          <a:noFill/>
          <a:ln/>
        </p:spPr>
        <p:txBody>
          <a:bodyPr wrap="square" lIns="0" tIns="0" rIns="0" bIns="0" rtlCol="0" anchor="t"/>
          <a:lstStyle/>
          <a:p>
            <a:pPr indent="0" marL="0">
              <a:lnSpc>
                <a:spcPts val="2550"/>
              </a:lnSpc>
              <a:buNone/>
            </a:pPr>
            <a:r>
              <a:rPr lang="en-US" sz="1600" dirty="0">
                <a:solidFill>
                  <a:srgbClr val="3C3939"/>
                </a:solidFill>
                <a:latin typeface="Roboto" pitchFamily="34" charset="0"/>
                <a:ea typeface="Roboto" pitchFamily="34" charset="-122"/>
                <a:cs typeface="Roboto" pitchFamily="34" charset="-120"/>
              </a:rPr>
              <a:t>Proyectos específicos que requieren un plan de aseguramiento de calidad</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7453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ISO 9000-3: Un enfoque organizacional</a:t>
            </a:r>
            <a:endParaRPr lang="en-US" sz="4450" dirty="0"/>
          </a:p>
        </p:txBody>
      </p:sp>
      <p:sp>
        <p:nvSpPr>
          <p:cNvPr id="4" name="Shape 1"/>
          <p:cNvSpPr/>
          <p:nvPr/>
        </p:nvSpPr>
        <p:spPr>
          <a:xfrm>
            <a:off x="793790" y="2832259"/>
            <a:ext cx="7556421" cy="2047994"/>
          </a:xfrm>
          <a:prstGeom prst="roundRect">
            <a:avLst>
              <a:gd name="adj" fmla="val 4652"/>
            </a:avLst>
          </a:prstGeom>
          <a:solidFill>
            <a:srgbClr val="E1E1EA"/>
          </a:solidFill>
          <a:ln w="7620">
            <a:solidFill>
              <a:srgbClr val="C7C7D0"/>
            </a:solidFill>
            <a:prstDash val="solid"/>
          </a:ln>
        </p:spPr>
      </p:sp>
      <p:sp>
        <p:nvSpPr>
          <p:cNvPr id="5" name="Text 2"/>
          <p:cNvSpPr/>
          <p:nvPr/>
        </p:nvSpPr>
        <p:spPr>
          <a:xfrm>
            <a:off x="1028224" y="306669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Mejora Continua</a:t>
            </a:r>
            <a:endParaRPr lang="en-US" sz="2200" dirty="0"/>
          </a:p>
        </p:txBody>
      </p:sp>
      <p:sp>
        <p:nvSpPr>
          <p:cNvPr id="6" name="Text 3"/>
          <p:cNvSpPr/>
          <p:nvPr/>
        </p:nvSpPr>
        <p:spPr>
          <a:xfrm>
            <a:off x="1028224" y="3557111"/>
            <a:ext cx="7087553"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ISO 9000-3 se centra en la mejora continua de los procesos de desarrollo de software, asegurando que los productos finales cumplan con las expectativas del cliente y los estándares de calidad.</a:t>
            </a:r>
            <a:endParaRPr lang="en-US" sz="1750" dirty="0"/>
          </a:p>
        </p:txBody>
      </p:sp>
      <p:sp>
        <p:nvSpPr>
          <p:cNvPr id="7" name="Shape 4"/>
          <p:cNvSpPr/>
          <p:nvPr/>
        </p:nvSpPr>
        <p:spPr>
          <a:xfrm>
            <a:off x="793790" y="5107067"/>
            <a:ext cx="7556421" cy="2047994"/>
          </a:xfrm>
          <a:prstGeom prst="roundRect">
            <a:avLst>
              <a:gd name="adj" fmla="val 4652"/>
            </a:avLst>
          </a:prstGeom>
          <a:solidFill>
            <a:srgbClr val="E1E1EA"/>
          </a:solidFill>
          <a:ln w="7620">
            <a:solidFill>
              <a:srgbClr val="C7C7D0"/>
            </a:solidFill>
            <a:prstDash val="solid"/>
          </a:ln>
        </p:spPr>
      </p:sp>
      <p:sp>
        <p:nvSpPr>
          <p:cNvPr id="8" name="Text 5"/>
          <p:cNvSpPr/>
          <p:nvPr/>
        </p:nvSpPr>
        <p:spPr>
          <a:xfrm>
            <a:off x="1028224" y="5341501"/>
            <a:ext cx="3557230" cy="354330"/>
          </a:xfrm>
          <a:prstGeom prst="rect">
            <a:avLst/>
          </a:prstGeom>
          <a:noFill/>
          <a:ln/>
        </p:spPr>
        <p:txBody>
          <a:bodyPr wrap="none" lIns="0" tIns="0" rIns="0" bIns="0" rtlCol="0" anchor="t"/>
          <a:lstStyle/>
          <a:p>
            <a:pPr indent="0" marL="0">
              <a:lnSpc>
                <a:spcPts val="2750"/>
              </a:lnSpc>
              <a:buNone/>
            </a:pPr>
            <a:r>
              <a:rPr lang="en-US" sz="2200" dirty="0">
                <a:solidFill>
                  <a:srgbClr val="3C3939"/>
                </a:solidFill>
                <a:latin typeface="Raleway" pitchFamily="34" charset="0"/>
                <a:ea typeface="Raleway" pitchFamily="34" charset="-122"/>
                <a:cs typeface="Raleway" pitchFamily="34" charset="-120"/>
              </a:rPr>
              <a:t>Documentación Exhaustiva</a:t>
            </a:r>
            <a:endParaRPr lang="en-US" sz="2200" dirty="0"/>
          </a:p>
        </p:txBody>
      </p:sp>
      <p:sp>
        <p:nvSpPr>
          <p:cNvPr id="9" name="Text 6"/>
          <p:cNvSpPr/>
          <p:nvPr/>
        </p:nvSpPr>
        <p:spPr>
          <a:xfrm>
            <a:off x="1028224" y="5831919"/>
            <a:ext cx="7087553"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La norma requiere documentación exhaustiva sobre procesos y auditorías, lo que permite una trazabilidad completa del desarrollo del software.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2790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IEEE 730: Un enfoque de proyecto</a:t>
            </a:r>
            <a:endParaRPr lang="en-US" sz="4450" dirty="0"/>
          </a:p>
        </p:txBody>
      </p:sp>
      <p:pic>
        <p:nvPicPr>
          <p:cNvPr id="4" name="Image 1" descr="preencoded.png">    </p:cNvPr>
          <p:cNvPicPr>
            <a:picLocks noChangeAspect="1"/>
          </p:cNvPicPr>
          <p:nvPr/>
        </p:nvPicPr>
        <p:blipFill>
          <a:blip r:embed="rId2"/>
          <a:stretch>
            <a:fillRect/>
          </a:stretch>
        </p:blipFill>
        <p:spPr>
          <a:xfrm>
            <a:off x="6280190" y="3085624"/>
            <a:ext cx="566976" cy="566976"/>
          </a:xfrm>
          <a:prstGeom prst="rect">
            <a:avLst/>
          </a:prstGeom>
        </p:spPr>
      </p:pic>
      <p:sp>
        <p:nvSpPr>
          <p:cNvPr id="5" name="Text 1"/>
          <p:cNvSpPr/>
          <p:nvPr/>
        </p:nvSpPr>
        <p:spPr>
          <a:xfrm>
            <a:off x="6280190" y="3879413"/>
            <a:ext cx="2979658"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Planificación Detallada</a:t>
            </a:r>
            <a:endParaRPr lang="en-US" sz="2200" dirty="0"/>
          </a:p>
        </p:txBody>
      </p:sp>
      <p:sp>
        <p:nvSpPr>
          <p:cNvPr id="6" name="Text 2"/>
          <p:cNvSpPr/>
          <p:nvPr/>
        </p:nvSpPr>
        <p:spPr>
          <a:xfrm>
            <a:off x="6280190" y="4369832"/>
            <a:ext cx="3608070" cy="1451610"/>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IEEE 730 define planes detallados con actividades y responsabilidades específicas para garantizar la calidad del software.</a:t>
            </a:r>
            <a:endParaRPr lang="en-US" sz="1750" dirty="0"/>
          </a:p>
        </p:txBody>
      </p:sp>
      <p:pic>
        <p:nvPicPr>
          <p:cNvPr id="7" name="Image 2" descr="preencoded.png">    </p:cNvPr>
          <p:cNvPicPr>
            <a:picLocks noChangeAspect="1"/>
          </p:cNvPicPr>
          <p:nvPr/>
        </p:nvPicPr>
        <p:blipFill>
          <a:blip r:embed="rId3"/>
          <a:stretch>
            <a:fillRect/>
          </a:stretch>
        </p:blipFill>
        <p:spPr>
          <a:xfrm>
            <a:off x="10228421" y="3085624"/>
            <a:ext cx="566976" cy="566976"/>
          </a:xfrm>
          <a:prstGeom prst="rect">
            <a:avLst/>
          </a:prstGeom>
        </p:spPr>
      </p:pic>
      <p:sp>
        <p:nvSpPr>
          <p:cNvPr id="8" name="Text 3"/>
          <p:cNvSpPr/>
          <p:nvPr/>
        </p:nvSpPr>
        <p:spPr>
          <a:xfrm>
            <a:off x="10228421" y="3879413"/>
            <a:ext cx="3608189" cy="708660"/>
          </a:xfrm>
          <a:prstGeom prst="rect">
            <a:avLst/>
          </a:prstGeom>
          <a:noFill/>
          <a:ln/>
        </p:spPr>
        <p:txBody>
          <a:bodyPr wrap="squar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Identificación Temprana de Errores</a:t>
            </a:r>
            <a:endParaRPr lang="en-US" sz="2200" dirty="0"/>
          </a:p>
        </p:txBody>
      </p:sp>
      <p:sp>
        <p:nvSpPr>
          <p:cNvPr id="9" name="Text 4"/>
          <p:cNvSpPr/>
          <p:nvPr/>
        </p:nvSpPr>
        <p:spPr>
          <a:xfrm>
            <a:off x="10228421" y="4724162"/>
            <a:ext cx="3608189" cy="217741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Se enfoca en la identificación temprana de defectos, la trazabilidad de requisitos y la implementación de estrategias de mejora continua dentro del ciclo de vida del software.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3852"/>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Conclusión: Elegir la Norma Adecuada</a:t>
            </a:r>
            <a:endParaRPr lang="en-US" sz="4450" dirty="0"/>
          </a:p>
        </p:txBody>
      </p:sp>
      <p:sp>
        <p:nvSpPr>
          <p:cNvPr id="4" name="Text 1"/>
          <p:cNvSpPr/>
          <p:nvPr/>
        </p:nvSpPr>
        <p:spPr>
          <a:xfrm>
            <a:off x="793790" y="3051572"/>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Ambas normas son esenciales para el aseguramiento de la calidad del software, pero desde perspectivas diferentes. ISO 9000-3 se centra en la gestión de calidad a nivel organizacional, mientras que IEEE 730 proporciona un marco detallado para la elaboración de planes específicos de calidad dentro de un proyecto de software.</a:t>
            </a:r>
            <a:endParaRPr lang="en-US" sz="1750" dirty="0"/>
          </a:p>
        </p:txBody>
      </p:sp>
      <p:sp>
        <p:nvSpPr>
          <p:cNvPr id="5" name="Text 2"/>
          <p:cNvSpPr/>
          <p:nvPr/>
        </p:nvSpPr>
        <p:spPr>
          <a:xfrm>
            <a:off x="793790" y="5121235"/>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La elección entre una u otra dependerá del contexto y las necesidades del proyecto o empresa. ISO 9000-3 es más adecuada para compañías que buscan una certificación formal en gestión de calidad, mientras que IEEE 730 es ideal para equipos de desarrollo que necesitan un enfoque estructurado para la calidad en proyectos individuales.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7527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Recomendaciones</a:t>
            </a:r>
            <a:endParaRPr lang="en-US" sz="4450" dirty="0"/>
          </a:p>
        </p:txBody>
      </p:sp>
      <p:sp>
        <p:nvSpPr>
          <p:cNvPr id="4" name="Text 1"/>
          <p:cNvSpPr/>
          <p:nvPr/>
        </p:nvSpPr>
        <p:spPr>
          <a:xfrm>
            <a:off x="793790" y="5124212"/>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Para un desarrollo de software exitoso, se recomienda:</a:t>
            </a:r>
            <a:endParaRPr lang="en-US" sz="1750" dirty="0"/>
          </a:p>
        </p:txBody>
      </p:sp>
      <p:sp>
        <p:nvSpPr>
          <p:cNvPr id="5" name="Text 2"/>
          <p:cNvSpPr/>
          <p:nvPr/>
        </p:nvSpPr>
        <p:spPr>
          <a:xfrm>
            <a:off x="793790" y="5742265"/>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Implementar un sistema de gestión de calidad basado en ISO 9000-3 para garantizar la calidad a nivel organizacional.</a:t>
            </a:r>
            <a:endParaRPr lang="en-US" sz="1750" dirty="0"/>
          </a:p>
        </p:txBody>
      </p:sp>
      <p:sp>
        <p:nvSpPr>
          <p:cNvPr id="6" name="Text 3"/>
          <p:cNvSpPr/>
          <p:nvPr/>
        </p:nvSpPr>
        <p:spPr>
          <a:xfrm>
            <a:off x="793790" y="6184463"/>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Utilizar IEEE 730 para crear planes de aseguramiento de calidad específicos para cada proyecto.</a:t>
            </a:r>
            <a:endParaRPr lang="en-US" sz="1750" dirty="0"/>
          </a:p>
        </p:txBody>
      </p:sp>
      <p:sp>
        <p:nvSpPr>
          <p:cNvPr id="7" name="Text 4"/>
          <p:cNvSpPr/>
          <p:nvPr/>
        </p:nvSpPr>
        <p:spPr>
          <a:xfrm>
            <a:off x="793790" y="6626662"/>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Combinar las mejores prácticas de ambas normas para lograr un enfoque integral de la calidad del software.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2025-02-26T14:37:32Z</dcterms:created>
  <dcterms:modified xsi:type="dcterms:W3CDTF">2025-02-26T14:37:32Z</dcterms:modified>
</cp:coreProperties>
</file>